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0" name="Shape 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6" name="Shape 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rot="10800000" flipH="1">
            <a:off y="3093234" x="0"/>
            <a:ext cy="712499" cx="84582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0" name="Shape 10"/>
          <p:cNvSpPr txBox="1"/>
          <p:nvPr>
            <p:ph type="ctrTitle"/>
          </p:nvPr>
        </p:nvSpPr>
        <p:spPr>
          <a:xfrm>
            <a:off y="1300757" x="685800"/>
            <a:ext cy="1684199" cx="7772400"/>
          </a:xfrm>
          <a:prstGeom prst="rect">
            <a:avLst/>
          </a:prstGeom>
        </p:spPr>
        <p:txBody>
          <a:bodyPr bIns="91425" rIns="91425" lIns="91425" t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p:txBody>
      </p:sp>
      <p:sp>
        <p:nvSpPr>
          <p:cNvPr id="11" name="Shape 11"/>
          <p:cNvSpPr txBox="1"/>
          <p:nvPr>
            <p:ph idx="1" type="subTitle"/>
          </p:nvPr>
        </p:nvSpPr>
        <p:spPr>
          <a:xfrm>
            <a:off y="3093357" x="685800"/>
            <a:ext cy="712499" cx="7772400"/>
          </a:xfrm>
          <a:prstGeom prst="rect">
            <a:avLst/>
          </a:prstGeom>
        </p:spPr>
        <p:txBody>
          <a:bodyPr bIns="91425" rIns="91425" lIns="91425" t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b="1" sz="3000">
                <a:solidFill>
                  <a:schemeClr val="lt2"/>
                </a:solidFill>
              </a:defRPr>
            </a:lvl2pPr>
            <a:lvl3pPr>
              <a:spcBef>
                <a:spcPts val="0"/>
              </a:spcBef>
              <a:buClr>
                <a:schemeClr val="lt2"/>
              </a:buClr>
              <a:buSzPct val="100000"/>
              <a:buNone/>
              <a:defRPr b="1" sz="3000">
                <a:solidFill>
                  <a:schemeClr val="lt2"/>
                </a:solidFill>
              </a:defRPr>
            </a:lvl3pPr>
            <a:lvl4pPr>
              <a:spcBef>
                <a:spcPts val="0"/>
              </a:spcBef>
              <a:buClr>
                <a:schemeClr val="lt2"/>
              </a:buClr>
              <a:buSzPct val="100000"/>
              <a:buNone/>
              <a:defRPr b="1" sz="3000">
                <a:solidFill>
                  <a:schemeClr val="lt2"/>
                </a:solidFill>
              </a:defRPr>
            </a:lvl4pPr>
            <a:lvl5pPr>
              <a:spcBef>
                <a:spcPts val="0"/>
              </a:spcBef>
              <a:buClr>
                <a:schemeClr val="lt2"/>
              </a:buClr>
              <a:buSzPct val="100000"/>
              <a:buNone/>
              <a:defRPr b="1" sz="3000">
                <a:solidFill>
                  <a:schemeClr val="lt2"/>
                </a:solidFill>
              </a:defRPr>
            </a:lvl5pPr>
            <a:lvl6pPr>
              <a:spcBef>
                <a:spcPts val="0"/>
              </a:spcBef>
              <a:buClr>
                <a:schemeClr val="lt2"/>
              </a:buClr>
              <a:buSzPct val="100000"/>
              <a:buNone/>
              <a:defRPr b="1" sz="3000">
                <a:solidFill>
                  <a:schemeClr val="lt2"/>
                </a:solidFill>
              </a:defRPr>
            </a:lvl6pPr>
            <a:lvl7pPr>
              <a:spcBef>
                <a:spcPts val="0"/>
              </a:spcBef>
              <a:buClr>
                <a:schemeClr val="lt2"/>
              </a:buClr>
              <a:buSzPct val="100000"/>
              <a:buNone/>
              <a:defRPr b="1" sz="3000">
                <a:solidFill>
                  <a:schemeClr val="lt2"/>
                </a:solidFill>
              </a:defRPr>
            </a:lvl7pPr>
            <a:lvl8pPr>
              <a:spcBef>
                <a:spcPts val="0"/>
              </a:spcBef>
              <a:buClr>
                <a:schemeClr val="lt2"/>
              </a:buClr>
              <a:buSzPct val="100000"/>
              <a:buNone/>
              <a:defRPr b="1" sz="3000">
                <a:solidFill>
                  <a:schemeClr val="lt2"/>
                </a:solidFill>
              </a:defRPr>
            </a:lvl8pPr>
            <a:lvl9pPr>
              <a:spcBef>
                <a:spcPts val="0"/>
              </a:spcBef>
              <a:buClr>
                <a:schemeClr val="lt2"/>
              </a:buClr>
              <a:buSzPct val="100000"/>
              <a:buNone/>
              <a:defRPr b="1" sz="3000">
                <a:solidFill>
                  <a:schemeClr val="lt2"/>
                </a:solidFill>
              </a:defRPr>
            </a:lvl9pPr>
          </a:lstStyle>
          <a:p/>
        </p:txBody>
      </p:sp>
      <p:sp>
        <p:nvSpPr>
          <p:cNvPr id="12" name="Shape 12"/>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15" name="Shape 15"/>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1" type="body"/>
          </p:nvPr>
        </p:nvSpPr>
        <p:spPr>
          <a:xfrm>
            <a:off y="1460499" x="457200"/>
            <a:ext cy="34652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8" name="Shape 18"/>
        <p:cNvGrpSpPr/>
        <p:nvPr/>
      </p:nvGrpSpPr>
      <p:grpSpPr>
        <a:xfrm>
          <a:off y="0" x="0"/>
          <a:ext cy="0" cx="0"/>
          <a:chOff y="0" x="0"/>
          <a:chExt cy="0" cx="0"/>
        </a:xfrm>
      </p:grpSpPr>
      <p:sp>
        <p:nvSpPr>
          <p:cNvPr id="19" name="Shape 19"/>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0" name="Shape 20"/>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y="1460499" x="457200"/>
            <a:ext cy="3465299" cx="40302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2" type="body"/>
          </p:nvPr>
        </p:nvSpPr>
        <p:spPr>
          <a:xfrm>
            <a:off y="1461908" x="4656667"/>
            <a:ext cy="3465299" cx="40302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y="0" x="0"/>
          <a:ext cy="0" cx="0"/>
          <a:chOff y="0" x="0"/>
          <a:chExt cy="0" cx="0"/>
        </a:xfrm>
      </p:grpSpPr>
      <p:sp>
        <p:nvSpPr>
          <p:cNvPr id="25" name="Shape 25"/>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26" name="Shape 26"/>
          <p:cNvSpPr txBox="1"/>
          <p:nvPr>
            <p:ph type="title"/>
          </p:nvPr>
        </p:nvSpPr>
        <p:spPr>
          <a:xfrm>
            <a:off y="205977" x="457200"/>
            <a:ext cy="11414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8" name="Shape 28"/>
        <p:cNvGrpSpPr/>
        <p:nvPr/>
      </p:nvGrpSpPr>
      <p:grpSpPr>
        <a:xfrm>
          <a:off y="0" x="0"/>
          <a:ext cy="0" cx="0"/>
          <a:chOff y="0" x="0"/>
          <a:chExt cy="0" cx="0"/>
        </a:xfrm>
      </p:grpSpPr>
      <p:sp>
        <p:nvSpPr>
          <p:cNvPr id="29" name="Shape 29"/>
          <p:cNvSpPr/>
          <p:nvPr/>
        </p:nvSpPr>
        <p:spPr>
          <a:xfrm>
            <a:off y="4406309" x="0"/>
            <a:ext cy="519599" cx="86868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sp>
        <p:nvSpPr>
          <p:cNvPr id="30" name="Shape 30"/>
          <p:cNvSpPr txBox="1"/>
          <p:nvPr>
            <p:ph idx="1" type="body"/>
          </p:nvPr>
        </p:nvSpPr>
        <p:spPr>
          <a:xfrm>
            <a:off y="4406309" x="457200"/>
            <a:ext cy="519599" cx="8229600"/>
          </a:xfrm>
          <a:prstGeom prst="rect">
            <a:avLst/>
          </a:prstGeom>
        </p:spPr>
        <p:txBody>
          <a:bodyPr bIns="91425" rIns="91425" lIns="91425" tIns="91425" anchor="ctr" anchorCtr="0"/>
          <a:lstStyle>
            <a:lvl1pPr>
              <a:spcBef>
                <a:spcPts val="0"/>
              </a:spcBef>
              <a:buClr>
                <a:schemeClr val="lt1"/>
              </a:buClr>
              <a:buSzPct val="100000"/>
              <a:buNone/>
              <a:defRPr b="1" sz="2400">
                <a:solidFill>
                  <a:schemeClr val="lt1"/>
                </a:solidFill>
              </a:defRPr>
            </a:lvl1pPr>
          </a:lstStyle>
          <a:p/>
        </p:txBody>
      </p:sp>
      <p:sp>
        <p:nvSpPr>
          <p:cNvPr id="31" name="Shape 3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2" name="Shape 32"/>
        <p:cNvGrpSpPr/>
        <p:nvPr/>
      </p:nvGrpSpPr>
      <p:grpSpPr>
        <a:xfrm>
          <a:off y="0" x="0"/>
          <a:ext cy="0" cx="0"/>
          <a:chOff y="0" x="0"/>
          <a:chExt cy="0" cx="0"/>
        </a:xfrm>
      </p:grpSpPr>
      <p:sp>
        <p:nvSpPr>
          <p:cNvPr id="33" name="Shape 3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7" x="457200"/>
            <a:ext cy="1141499" cx="8229600"/>
          </a:xfrm>
          <a:prstGeom prst="rect">
            <a:avLst/>
          </a:prstGeom>
          <a:noFill/>
          <a:ln>
            <a:noFill/>
          </a:ln>
        </p:spPr>
        <p:txBody>
          <a:bodyPr bIns="91425" rIns="91425" lIns="91425" tIns="91425" anchor="b" anchorCtr="0"/>
          <a:lstStyle>
            <a:lvl1pPr>
              <a:spcBef>
                <a:spcPts val="0"/>
              </a:spcBef>
              <a:buClr>
                <a:schemeClr val="lt1"/>
              </a:buClr>
              <a:buSzPct val="100000"/>
              <a:buNone/>
              <a:defRPr b="1" sz="4800">
                <a:solidFill>
                  <a:schemeClr val="lt1"/>
                </a:solidFill>
              </a:defRPr>
            </a:lvl1pPr>
            <a:lvl2pPr>
              <a:spcBef>
                <a:spcPts val="0"/>
              </a:spcBef>
              <a:buClr>
                <a:schemeClr val="lt1"/>
              </a:buClr>
              <a:buSzPct val="100000"/>
              <a:buNone/>
              <a:defRPr b="1" sz="4800">
                <a:solidFill>
                  <a:schemeClr val="lt1"/>
                </a:solidFill>
              </a:defRPr>
            </a:lvl2pPr>
            <a:lvl3pPr>
              <a:spcBef>
                <a:spcPts val="0"/>
              </a:spcBef>
              <a:buClr>
                <a:schemeClr val="lt1"/>
              </a:buClr>
              <a:buSzPct val="100000"/>
              <a:buNone/>
              <a:defRPr b="1" sz="4800">
                <a:solidFill>
                  <a:schemeClr val="lt1"/>
                </a:solidFill>
              </a:defRPr>
            </a:lvl3pPr>
            <a:lvl4pPr>
              <a:spcBef>
                <a:spcPts val="0"/>
              </a:spcBef>
              <a:buClr>
                <a:schemeClr val="lt1"/>
              </a:buClr>
              <a:buSzPct val="100000"/>
              <a:buNone/>
              <a:defRPr b="1" sz="4800">
                <a:solidFill>
                  <a:schemeClr val="lt1"/>
                </a:solidFill>
              </a:defRPr>
            </a:lvl4pPr>
            <a:lvl5pPr>
              <a:spcBef>
                <a:spcPts val="0"/>
              </a:spcBef>
              <a:buClr>
                <a:schemeClr val="lt1"/>
              </a:buClr>
              <a:buSzPct val="100000"/>
              <a:buNone/>
              <a:defRPr b="1" sz="4800">
                <a:solidFill>
                  <a:schemeClr val="lt1"/>
                </a:solidFill>
              </a:defRPr>
            </a:lvl5pPr>
            <a:lvl6pPr>
              <a:spcBef>
                <a:spcPts val="0"/>
              </a:spcBef>
              <a:buClr>
                <a:schemeClr val="lt1"/>
              </a:buClr>
              <a:buSzPct val="100000"/>
              <a:buNone/>
              <a:defRPr b="1" sz="4800">
                <a:solidFill>
                  <a:schemeClr val="lt1"/>
                </a:solidFill>
              </a:defRPr>
            </a:lvl6pPr>
            <a:lvl7pPr>
              <a:spcBef>
                <a:spcPts val="0"/>
              </a:spcBef>
              <a:buClr>
                <a:schemeClr val="lt1"/>
              </a:buClr>
              <a:buSzPct val="100000"/>
              <a:buNone/>
              <a:defRPr b="1" sz="4800">
                <a:solidFill>
                  <a:schemeClr val="lt1"/>
                </a:solidFill>
              </a:defRPr>
            </a:lvl7pPr>
            <a:lvl8pPr>
              <a:spcBef>
                <a:spcPts val="0"/>
              </a:spcBef>
              <a:buClr>
                <a:schemeClr val="lt1"/>
              </a:buClr>
              <a:buSzPct val="100000"/>
              <a:buNone/>
              <a:defRPr b="1" sz="4800">
                <a:solidFill>
                  <a:schemeClr val="lt1"/>
                </a:solidFill>
              </a:defRPr>
            </a:lvl8pPr>
            <a:lvl9pPr>
              <a:spcBef>
                <a:spcPts val="0"/>
              </a:spcBef>
              <a:buClr>
                <a:schemeClr val="lt1"/>
              </a:buClr>
              <a:buSzPct val="100000"/>
              <a:buNone/>
              <a:defRPr b="1" sz="4800">
                <a:solidFill>
                  <a:schemeClr val="lt1"/>
                </a:solidFill>
              </a:defRPr>
            </a:lvl9pPr>
          </a:lstStyle>
          <a:p/>
        </p:txBody>
      </p:sp>
      <p:sp>
        <p:nvSpPr>
          <p:cNvPr id="6" name="Shape 6"/>
          <p:cNvSpPr txBox="1"/>
          <p:nvPr>
            <p:ph idx="1" type="body"/>
          </p:nvPr>
        </p:nvSpPr>
        <p:spPr>
          <a:xfrm>
            <a:off y="1460499" x="457200"/>
            <a:ext cy="3465299" cx="8229600"/>
          </a:xfrm>
          <a:prstGeom prst="rect">
            <a:avLst/>
          </a:prstGeom>
          <a:noFill/>
          <a:ln>
            <a:noFill/>
          </a:ln>
        </p:spPr>
        <p:txBody>
          <a:bodyPr bIns="91425" rIns="91425" lIns="91425" t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p:txBody>
      </p:sp>
      <p:sp>
        <p:nvSpPr>
          <p:cNvPr id="7" name="Shape 7"/>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 Target="../media/image00.jpg" Type="http://schemas.openxmlformats.org/officeDocument/2006/relationships/image" Id="rId6"/><Relationship Target="http://youtube.com/v/v2QvkJQWI5I" Type="http://schemas.openxmlformats.org/officeDocument/2006/relationships/hyperlink" TargetMode="External" Id="rId5"/></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01.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ctrTitle"/>
          </p:nvPr>
        </p:nvSpPr>
        <p:spPr>
          <a:xfrm>
            <a:off y="1300757" x="685800"/>
            <a:ext cy="1684199" cx="7772400"/>
          </a:xfrm>
          <a:prstGeom prst="rect">
            <a:avLst/>
          </a:prstGeom>
        </p:spPr>
        <p:txBody>
          <a:bodyPr bIns="91425" rIns="91425" lIns="91425" tIns="91425" anchor="b" anchorCtr="0">
            <a:noAutofit/>
          </a:bodyPr>
          <a:lstStyle/>
          <a:p>
            <a:pPr>
              <a:spcBef>
                <a:spcPts val="0"/>
              </a:spcBef>
              <a:buNone/>
            </a:pPr>
            <a:r>
              <a:rPr sz="4800" lang="en"/>
              <a:t>Compare/Contrast Entry</a:t>
            </a:r>
          </a:p>
        </p:txBody>
      </p:sp>
      <p:sp>
        <p:nvSpPr>
          <p:cNvPr id="36" name="Shape 36"/>
          <p:cNvSpPr txBox="1"/>
          <p:nvPr>
            <p:ph idx="1" type="subTitle"/>
          </p:nvPr>
        </p:nvSpPr>
        <p:spPr>
          <a:xfrm>
            <a:off y="3093357" x="685800"/>
            <a:ext cy="712499" cx="7772400"/>
          </a:xfrm>
          <a:prstGeom prst="rect">
            <a:avLst/>
          </a:prstGeom>
        </p:spPr>
        <p:txBody>
          <a:bodyPr bIns="91425" rIns="91425" lIns="91425" tIns="91425" anchor="ctr" anchorCtr="0">
            <a:noAutofit/>
          </a:bodyPr>
          <a:lstStyle/>
          <a:p>
            <a:pPr>
              <a:spcBef>
                <a:spcPts val="0"/>
              </a:spcBef>
              <a:buNone/>
            </a:pPr>
            <a:r>
              <a:rPr lang="en"/>
              <a:t>Comparing Nonfiction Texts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Explanation</a:t>
            </a:r>
          </a:p>
        </p:txBody>
      </p:sp>
      <p:sp>
        <p:nvSpPr>
          <p:cNvPr id="93" name="Shape 93"/>
          <p:cNvSpPr txBox="1"/>
          <p:nvPr>
            <p:ph idx="1" type="body"/>
          </p:nvPr>
        </p:nvSpPr>
        <p:spPr>
          <a:xfrm>
            <a:off y="1460499" x="457200"/>
            <a:ext cy="3465299" cx="8229600"/>
          </a:xfrm>
          <a:prstGeom prst="rect">
            <a:avLst/>
          </a:prstGeom>
        </p:spPr>
        <p:txBody>
          <a:bodyPr bIns="91425" rIns="91425" lIns="91425" tIns="91425" anchor="t" anchorCtr="0">
            <a:noAutofit/>
          </a:bodyPr>
          <a:lstStyle/>
          <a:p>
            <a:pPr indent="457200">
              <a:spcBef>
                <a:spcPts val="0"/>
              </a:spcBef>
              <a:buNone/>
            </a:pPr>
            <a:r>
              <a:rPr sz="1800" lang="en">
                <a:solidFill>
                  <a:srgbClr val="C0504D"/>
                </a:solidFill>
              </a:rPr>
              <a:t>One way that “Watch Your Driving, Kids” and the Allstate Foundation video are similar is the way the author structures each text.</a:t>
            </a:r>
            <a:r>
              <a:rPr sz="1800" lang="en">
                <a:solidFill>
                  <a:schemeClr val="dk1"/>
                </a:solidFill>
              </a:rPr>
              <a:t> </a:t>
            </a:r>
            <a:r>
              <a:rPr sz="1800" lang="en">
                <a:solidFill>
                  <a:srgbClr val="4F81BD"/>
                </a:solidFill>
              </a:rPr>
              <a:t>In the second paragraph of “Watch Your Driving Kids,” the author gives statistics about how many deaths are caused by teen car crashes in Maryland.  Then later in the article, the author presents DriveCam as a possible solution to this problem.In the Allstate Foundation video, the experts from Allstate also give statistics about the dangers of teen driving, and then say that they want to help give teens that extra one-second advantage that may save their lives.</a:t>
            </a:r>
            <a:r>
              <a:rPr sz="1800" lang="en">
                <a:solidFill>
                  <a:schemeClr val="dk1"/>
                </a:solidFill>
              </a:rPr>
              <a:t>  </a:t>
            </a:r>
            <a:r>
              <a:rPr sz="1800" lang="en">
                <a:solidFill>
                  <a:srgbClr val="660066"/>
                </a:solidFill>
              </a:rPr>
              <a:t>Both texts begin by explaining a problem, and then they provide a solution.</a:t>
            </a:r>
            <a:r>
              <a:rPr sz="1800" lang="en">
                <a:solidFill>
                  <a:schemeClr val="dk1"/>
                </a:solidFill>
              </a:rPr>
              <a:t> </a:t>
            </a:r>
            <a:r>
              <a:rPr b="1" sz="1800" lang="en">
                <a:solidFill>
                  <a:srgbClr val="008000"/>
                </a:solidFill>
              </a:rPr>
              <a:t>This shows how authors can use statistics to get the audience to care about the solutions they want to present. </a:t>
            </a:r>
            <a:r>
              <a:rPr b="1" sz="1800" lang="en">
                <a:solidFill>
                  <a:schemeClr val="dk1"/>
                </a:solidFill>
              </a:rPr>
              <a:t> </a:t>
            </a:r>
            <a:r>
              <a:rPr b="1" sz="1800" lang="en">
                <a:solidFill>
                  <a:schemeClr val="dk1"/>
                </a:solidFill>
              </a:rPr>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Step 1: Select the 2 texts</a:t>
            </a:r>
          </a:p>
        </p:txBody>
      </p:sp>
      <p:sp>
        <p:nvSpPr>
          <p:cNvPr id="42" name="Shape 42"/>
          <p:cNvSpPr txBox="1"/>
          <p:nvPr>
            <p:ph idx="1" type="body"/>
          </p:nvPr>
        </p:nvSpPr>
        <p:spPr>
          <a:xfrm>
            <a:off y="1460499" x="457200"/>
            <a:ext cy="3465299" cx="8229600"/>
          </a:xfrm>
          <a:prstGeom prst="rect">
            <a:avLst/>
          </a:prstGeom>
        </p:spPr>
        <p:txBody>
          <a:bodyPr bIns="91425" rIns="91425" lIns="91425" tIns="91425" anchor="t" anchorCtr="0">
            <a:noAutofit/>
          </a:bodyPr>
          <a:lstStyle/>
          <a:p>
            <a:pPr rtl="0">
              <a:spcBef>
                <a:spcPts val="0"/>
              </a:spcBef>
              <a:buNone/>
            </a:pPr>
            <a:r>
              <a:rPr lang="en"/>
              <a:t>article v. article</a:t>
            </a:r>
          </a:p>
          <a:p>
            <a:pPr rtl="0">
              <a:spcBef>
                <a:spcPts val="0"/>
              </a:spcBef>
              <a:buNone/>
            </a:pPr>
            <a:r>
              <a:t/>
            </a:r>
            <a:endParaRPr/>
          </a:p>
          <a:p>
            <a:pPr rtl="0">
              <a:spcBef>
                <a:spcPts val="0"/>
              </a:spcBef>
              <a:buNone/>
            </a:pPr>
            <a:r>
              <a:rPr lang="en"/>
              <a:t>or</a:t>
            </a:r>
          </a:p>
          <a:p>
            <a:pPr rtl="0">
              <a:spcBef>
                <a:spcPts val="0"/>
              </a:spcBef>
              <a:buNone/>
            </a:pPr>
            <a:r>
              <a:t/>
            </a:r>
            <a:endParaRPr/>
          </a:p>
          <a:p>
            <a:pPr>
              <a:spcBef>
                <a:spcPts val="0"/>
              </a:spcBef>
              <a:buNone/>
            </a:pPr>
            <a:r>
              <a:rPr lang="en"/>
              <a:t>article v. video</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Our Example</a:t>
            </a:r>
          </a:p>
        </p:txBody>
      </p:sp>
      <p:sp>
        <p:nvSpPr>
          <p:cNvPr id="48" name="Shape 48"/>
          <p:cNvSpPr txBox="1"/>
          <p:nvPr>
            <p:ph idx="1" type="body"/>
          </p:nvPr>
        </p:nvSpPr>
        <p:spPr>
          <a:xfrm>
            <a:off y="1460499" x="457200"/>
            <a:ext cy="3465299" cx="8229600"/>
          </a:xfrm>
          <a:prstGeom prst="rect">
            <a:avLst/>
          </a:prstGeom>
        </p:spPr>
        <p:txBody>
          <a:bodyPr bIns="91425" rIns="91425" lIns="91425" tIns="91425" anchor="t" anchorCtr="0">
            <a:noAutofit/>
          </a:bodyPr>
          <a:lstStyle/>
          <a:p>
            <a:pPr>
              <a:spcBef>
                <a:spcPts val="0"/>
              </a:spcBef>
              <a:buNone/>
            </a:pPr>
            <a:r>
              <a:t/>
            </a:r>
            <a:endParaRPr/>
          </a:p>
        </p:txBody>
      </p:sp>
      <p:pic>
        <p:nvPicPr>
          <p:cNvPr id="49" name="Shape 49"/>
          <p:cNvPicPr preferRelativeResize="0"/>
          <p:nvPr/>
        </p:nvPicPr>
        <p:blipFill>
          <a:blip r:embed="rId3">
            <a:alphaModFix/>
          </a:blip>
          <a:stretch>
            <a:fillRect/>
          </a:stretch>
        </p:blipFill>
        <p:spPr>
          <a:xfrm>
            <a:off y="1707875" x="863674"/>
            <a:ext cy="2970550" cx="2172923"/>
          </a:xfrm>
          <a:prstGeom prst="rect">
            <a:avLst/>
          </a:prstGeom>
          <a:noFill/>
          <a:ln>
            <a:noFill/>
          </a:ln>
        </p:spPr>
      </p:pic>
      <p:sp>
        <p:nvSpPr>
          <p:cNvPr id="50" name="Shape 50">
            <a:hlinkClick r:id="rId5"/>
          </p:cNvPr>
          <p:cNvSpPr/>
          <p:nvPr/>
        </p:nvSpPr>
        <p:spPr>
          <a:xfrm>
            <a:off y="1707875" x="4136575"/>
            <a:ext cy="2970549" cx="3960724"/>
          </a:xfrm>
          <a:prstGeom prst="rect">
            <a:avLst/>
          </a:prstGeom>
          <a:blipFill>
            <a:blip r:embed="rId6">
              <a:alphaModFix/>
            </a:blip>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sz="3600" lang="en"/>
              <a:t>Step 2: </a:t>
            </a:r>
            <a:r>
              <a:rPr lang="en"/>
              <a:t> </a:t>
            </a:r>
            <a:r>
              <a:rPr sz="3600" lang="en"/>
              <a:t>Determining Criteria (focus on one at a time)</a:t>
            </a:r>
          </a:p>
        </p:txBody>
      </p:sp>
      <p:sp>
        <p:nvSpPr>
          <p:cNvPr id="56" name="Shape 56"/>
          <p:cNvSpPr txBox="1"/>
          <p:nvPr>
            <p:ph idx="1" type="body"/>
          </p:nvPr>
        </p:nvSpPr>
        <p:spPr>
          <a:xfrm>
            <a:off y="1460499" x="457200"/>
            <a:ext cy="3465299" cx="4030200"/>
          </a:xfrm>
          <a:prstGeom prst="rect">
            <a:avLst/>
          </a:prstGeom>
        </p:spPr>
        <p:txBody>
          <a:bodyPr bIns="91425" rIns="91425" lIns="91425" tIns="91425" anchor="t" anchorCtr="0">
            <a:noAutofit/>
          </a:bodyPr>
          <a:lstStyle/>
          <a:p>
            <a:pPr rtl="0" lvl="0" indent="-381000" marL="457200">
              <a:spcBef>
                <a:spcPts val="0"/>
              </a:spcBef>
              <a:buClr>
                <a:schemeClr val="dk2"/>
              </a:buClr>
              <a:buSzPct val="100000"/>
              <a:buFont typeface="Arial"/>
              <a:buChar char="●"/>
            </a:pPr>
            <a:r>
              <a:rPr sz="2400" lang="en"/>
              <a:t>What </a:t>
            </a:r>
            <a:r>
              <a:rPr u="sng" b="1" sz="2400" lang="en"/>
              <a:t>kind</a:t>
            </a:r>
            <a:r>
              <a:rPr sz="2400" lang="en"/>
              <a:t> of evidence does each author present?</a:t>
            </a:r>
          </a:p>
          <a:p>
            <a:pPr rtl="0" lvl="0" indent="-381000" marL="457200">
              <a:spcBef>
                <a:spcPts val="0"/>
              </a:spcBef>
              <a:buClr>
                <a:schemeClr val="dk2"/>
              </a:buClr>
              <a:buSzPct val="100000"/>
              <a:buFont typeface="Arial"/>
              <a:buChar char="●"/>
            </a:pPr>
            <a:r>
              <a:rPr sz="2400" lang="en"/>
              <a:t>How does each author organize their text?</a:t>
            </a:r>
          </a:p>
          <a:p>
            <a:pPr lvl="0" indent="-381000" marL="457200">
              <a:spcBef>
                <a:spcPts val="0"/>
              </a:spcBef>
              <a:buClr>
                <a:schemeClr val="dk2"/>
              </a:buClr>
              <a:buSzPct val="100000"/>
              <a:buFont typeface="Arial"/>
              <a:buChar char="●"/>
            </a:pPr>
            <a:r>
              <a:rPr sz="2400" lang="en"/>
              <a:t>Does one text seem stronger or more believable?  Ask yourself, “Why?”</a:t>
            </a:r>
          </a:p>
        </p:txBody>
      </p:sp>
      <p:pic>
        <p:nvPicPr>
          <p:cNvPr id="57" name="Shape 57"/>
          <p:cNvPicPr preferRelativeResize="0"/>
          <p:nvPr/>
        </p:nvPicPr>
        <p:blipFill>
          <a:blip r:embed="rId3">
            <a:alphaModFix/>
          </a:blip>
          <a:stretch>
            <a:fillRect/>
          </a:stretch>
        </p:blipFill>
        <p:spPr>
          <a:xfrm>
            <a:off y="1460500" x="4825725"/>
            <a:ext cy="3582651" cx="38114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Step 3:  Write</a:t>
            </a:r>
          </a:p>
        </p:txBody>
      </p:sp>
      <p:sp>
        <p:nvSpPr>
          <p:cNvPr id="63" name="Shape 63"/>
          <p:cNvSpPr txBox="1"/>
          <p:nvPr>
            <p:ph idx="1" type="body"/>
          </p:nvPr>
        </p:nvSpPr>
        <p:spPr>
          <a:xfrm>
            <a:off y="1460499" x="457200"/>
            <a:ext cy="3465299" cx="8229600"/>
          </a:xfrm>
          <a:prstGeom prst="rect">
            <a:avLst/>
          </a:prstGeom>
        </p:spPr>
        <p:txBody>
          <a:bodyPr bIns="91425" rIns="91425" lIns="91425" tIns="91425" anchor="t" anchorCtr="0">
            <a:noAutofit/>
          </a:bodyPr>
          <a:lstStyle/>
          <a:p>
            <a:pPr rtl="0" indent="0" marL="0">
              <a:spcBef>
                <a:spcPts val="0"/>
              </a:spcBef>
              <a:buNone/>
            </a:pPr>
            <a:r>
              <a:rPr sz="2400" lang="en">
                <a:solidFill>
                  <a:srgbClr val="C0504D"/>
                </a:solidFill>
              </a:rPr>
              <a:t>Lead Sentence: (2 texts, compare/contrast term, criteria)</a:t>
            </a:r>
          </a:p>
          <a:p>
            <a:pPr rtl="0" indent="457200">
              <a:spcBef>
                <a:spcPts val="0"/>
              </a:spcBef>
              <a:buNone/>
            </a:pPr>
            <a:r>
              <a:t/>
            </a:r>
            <a:endParaRPr sz="2400">
              <a:solidFill>
                <a:srgbClr val="C0504D"/>
              </a:solidFill>
            </a:endParaRPr>
          </a:p>
          <a:p>
            <a:pPr indent="457200">
              <a:spcBef>
                <a:spcPts val="0"/>
              </a:spcBef>
              <a:buNone/>
            </a:pPr>
            <a:r>
              <a:rPr b="1" sz="2400" lang="en">
                <a:solidFill>
                  <a:srgbClr val="C0504D"/>
                </a:solidFill>
              </a:rPr>
              <a:t>One way that “Watch Your Driving, Kids” and the Allstate Foundation video are similar is the way the author structures each text.</a:t>
            </a:r>
            <a:r>
              <a:rPr b="1" sz="2400" lang="en">
                <a:solidFill>
                  <a:schemeClr val="dk1"/>
                </a:solidFill>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Evidence from Text #1</a:t>
            </a:r>
          </a:p>
        </p:txBody>
      </p:sp>
      <p:sp>
        <p:nvSpPr>
          <p:cNvPr id="69" name="Shape 69"/>
          <p:cNvSpPr txBox="1"/>
          <p:nvPr>
            <p:ph idx="1" type="body"/>
          </p:nvPr>
        </p:nvSpPr>
        <p:spPr>
          <a:xfrm>
            <a:off y="1460499" x="457200"/>
            <a:ext cy="3465299" cx="8229600"/>
          </a:xfrm>
          <a:prstGeom prst="rect">
            <a:avLst/>
          </a:prstGeom>
        </p:spPr>
        <p:txBody>
          <a:bodyPr bIns="91425" rIns="91425" lIns="91425" tIns="91425" anchor="t" anchorCtr="0">
            <a:noAutofit/>
          </a:bodyPr>
          <a:lstStyle/>
          <a:p>
            <a:pPr indent="457200">
              <a:spcBef>
                <a:spcPts val="0"/>
              </a:spcBef>
              <a:buNone/>
            </a:pPr>
            <a:r>
              <a:rPr sz="2400" lang="en">
                <a:solidFill>
                  <a:srgbClr val="C0504D"/>
                </a:solidFill>
              </a:rPr>
              <a:t>One way that “Watch Your Driving, Kids” and the Allstate Foundation video are similar is the way the author structures each text.</a:t>
            </a:r>
            <a:r>
              <a:rPr sz="2400" lang="en">
                <a:solidFill>
                  <a:schemeClr val="dk1"/>
                </a:solidFill>
              </a:rPr>
              <a:t> </a:t>
            </a:r>
            <a:r>
              <a:rPr b="1" sz="2400" lang="en">
                <a:solidFill>
                  <a:srgbClr val="4F81BD"/>
                </a:solidFill>
              </a:rPr>
              <a:t>In the second paragraph of “Watch Your Driving Kids,” the author gives statistics about how many deaths are caused by teen car crashes in Maryland.  Then later in the article, the author presents DriveCam as a possible solution to this problem. </a:t>
            </a:r>
            <a:r>
              <a:rPr b="1" sz="1000" lang="en">
                <a:solidFill>
                  <a:srgbClr val="4F81BD"/>
                </a:solidFill>
              </a:rPr>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Evidence from Text #2</a:t>
            </a:r>
          </a:p>
        </p:txBody>
      </p:sp>
      <p:sp>
        <p:nvSpPr>
          <p:cNvPr id="75" name="Shape 75"/>
          <p:cNvSpPr txBox="1"/>
          <p:nvPr>
            <p:ph idx="1" type="body"/>
          </p:nvPr>
        </p:nvSpPr>
        <p:spPr>
          <a:xfrm>
            <a:off y="1460499" x="457200"/>
            <a:ext cy="3465299" cx="8229600"/>
          </a:xfrm>
          <a:prstGeom prst="rect">
            <a:avLst/>
          </a:prstGeom>
        </p:spPr>
        <p:txBody>
          <a:bodyPr bIns="91425" rIns="91425" lIns="91425" tIns="91425" anchor="t" anchorCtr="0">
            <a:noAutofit/>
          </a:bodyPr>
          <a:lstStyle/>
          <a:p>
            <a:pPr indent="457200">
              <a:spcBef>
                <a:spcPts val="0"/>
              </a:spcBef>
              <a:buNone/>
            </a:pPr>
            <a:r>
              <a:rPr sz="2000" lang="en">
                <a:solidFill>
                  <a:srgbClr val="C0504D"/>
                </a:solidFill>
              </a:rPr>
              <a:t>One way that “Watch Your Driving, Kids” and the Allstate Foundation video are similar is the way the author structures each text.</a:t>
            </a:r>
            <a:r>
              <a:rPr sz="2000" lang="en">
                <a:solidFill>
                  <a:schemeClr val="dk1"/>
                </a:solidFill>
              </a:rPr>
              <a:t> </a:t>
            </a:r>
            <a:r>
              <a:rPr sz="2000" lang="en">
                <a:solidFill>
                  <a:srgbClr val="4F81BD"/>
                </a:solidFill>
              </a:rPr>
              <a:t>In the second paragraph of “Watch Your Driving Kids,” the author gives statistics about how many deaths are caused by teen car crashes in Maryland.  Then later in the article, the author presents DriveCam as a possible solution to this problem.</a:t>
            </a:r>
            <a:r>
              <a:rPr b="1" sz="2000" lang="en">
                <a:solidFill>
                  <a:srgbClr val="4F81BD"/>
                </a:solidFill>
              </a:rPr>
              <a:t>In the Allstate Foundation video, the experts from Allstate also give statistics about the dangers of teen driving, and then say that they want to help give teens that extra one-second advantage that may save their lives.</a:t>
            </a:r>
            <a:r>
              <a:rPr b="1" sz="2000" lang="en">
                <a:solidFill>
                  <a:schemeClr val="dk1"/>
                </a:solidFill>
              </a:rPr>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sz="3600" lang="en"/>
              <a:t>Compare/Contrast Sentence</a:t>
            </a:r>
          </a:p>
        </p:txBody>
      </p:sp>
      <p:sp>
        <p:nvSpPr>
          <p:cNvPr id="81" name="Shape 81"/>
          <p:cNvSpPr txBox="1"/>
          <p:nvPr>
            <p:ph idx="1" type="body"/>
          </p:nvPr>
        </p:nvSpPr>
        <p:spPr>
          <a:xfrm>
            <a:off y="1460500" x="457200"/>
            <a:ext cy="3683099" cx="8229600"/>
          </a:xfrm>
          <a:prstGeom prst="rect">
            <a:avLst/>
          </a:prstGeom>
        </p:spPr>
        <p:txBody>
          <a:bodyPr bIns="91425" rIns="91425" lIns="91425" tIns="91425" anchor="t" anchorCtr="0">
            <a:noAutofit/>
          </a:bodyPr>
          <a:lstStyle/>
          <a:p>
            <a:pPr indent="457200">
              <a:spcBef>
                <a:spcPts val="0"/>
              </a:spcBef>
              <a:buNone/>
            </a:pPr>
            <a:r>
              <a:rPr sz="2000" lang="en">
                <a:solidFill>
                  <a:srgbClr val="C0504D"/>
                </a:solidFill>
              </a:rPr>
              <a:t>One way that “Watch Your Driving, Kids” and the Allstate Foundation video are similar is the way the author structures each text.</a:t>
            </a:r>
            <a:r>
              <a:rPr sz="2000" lang="en">
                <a:solidFill>
                  <a:schemeClr val="dk1"/>
                </a:solidFill>
              </a:rPr>
              <a:t> </a:t>
            </a:r>
            <a:r>
              <a:rPr sz="2000" lang="en">
                <a:solidFill>
                  <a:srgbClr val="4F81BD"/>
                </a:solidFill>
              </a:rPr>
              <a:t>In the second paragraph of “Watch Your Driving Kids,” the author gives statistics about how many deaths are caused by teen car crashes in Maryland.  Then later in the article, the author presents DriveCam as a possible solution to this problem.In the Allstate Foundation video, the experts from Allstate also give statistics about the dangers of teen driving, and then say that they want to help give teens that extra one-second advantage that may save their lives.</a:t>
            </a:r>
            <a:r>
              <a:rPr sz="2000" lang="en">
                <a:solidFill>
                  <a:schemeClr val="dk1"/>
                </a:solidFill>
              </a:rPr>
              <a:t>  </a:t>
            </a:r>
            <a:r>
              <a:rPr b="1" sz="2000" lang="en">
                <a:solidFill>
                  <a:srgbClr val="660066"/>
                </a:solidFill>
              </a:rPr>
              <a:t>Both texts begin by explaining a problem, and then they provide a solution.</a:t>
            </a:r>
            <a:r>
              <a:rPr b="1" sz="2000" lang="en">
                <a:solidFill>
                  <a:schemeClr val="dk1"/>
                </a:solidFill>
              </a:rPr>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05977" x="457200"/>
            <a:ext cy="1141499" cx="8229600"/>
          </a:xfrm>
          <a:prstGeom prst="rect">
            <a:avLst/>
          </a:prstGeom>
        </p:spPr>
        <p:txBody>
          <a:bodyPr bIns="91425" rIns="91425" lIns="91425" tIns="91425" anchor="b" anchorCtr="0">
            <a:noAutofit/>
          </a:bodyPr>
          <a:lstStyle/>
          <a:p>
            <a:pPr>
              <a:spcBef>
                <a:spcPts val="0"/>
              </a:spcBef>
              <a:buNone/>
            </a:pPr>
            <a:r>
              <a:rPr lang="en"/>
              <a:t>Explanation</a:t>
            </a:r>
          </a:p>
        </p:txBody>
      </p:sp>
      <p:sp>
        <p:nvSpPr>
          <p:cNvPr id="87" name="Shape 87"/>
          <p:cNvSpPr txBox="1"/>
          <p:nvPr>
            <p:ph idx="1" type="body"/>
          </p:nvPr>
        </p:nvSpPr>
        <p:spPr>
          <a:xfrm>
            <a:off y="1460499" x="457200"/>
            <a:ext cy="3465299" cx="8229600"/>
          </a:xfrm>
          <a:prstGeom prst="rect">
            <a:avLst/>
          </a:prstGeom>
        </p:spPr>
        <p:txBody>
          <a:bodyPr bIns="91425" rIns="91425" lIns="91425" tIns="91425" anchor="t" anchorCtr="0">
            <a:noAutofit/>
          </a:bodyPr>
          <a:lstStyle/>
          <a:p>
            <a:pPr rtl="0">
              <a:spcBef>
                <a:spcPts val="0"/>
              </a:spcBef>
              <a:buNone/>
            </a:pPr>
            <a:r>
              <a:rPr lang="en"/>
              <a:t>Ask youself:</a:t>
            </a:r>
          </a:p>
          <a:p>
            <a:pPr rtl="0" lvl="0" indent="-381000" marL="457200">
              <a:spcBef>
                <a:spcPts val="0"/>
              </a:spcBef>
              <a:buClr>
                <a:schemeClr val="dk2"/>
              </a:buClr>
              <a:buSzPct val="100000"/>
              <a:buFont typeface="Arial"/>
              <a:buAutoNum type="arabicPeriod"/>
            </a:pPr>
            <a:r>
              <a:rPr sz="2400" lang="en"/>
              <a:t>Why would the authors use this type of evidence?</a:t>
            </a:r>
          </a:p>
          <a:p>
            <a:pPr rtl="0" lvl="0" indent="-381000" marL="457200">
              <a:spcBef>
                <a:spcPts val="0"/>
              </a:spcBef>
              <a:buClr>
                <a:schemeClr val="dk2"/>
              </a:buClr>
              <a:buSzPct val="100000"/>
              <a:buFont typeface="Arial"/>
              <a:buAutoNum type="arabicPeriod"/>
            </a:pPr>
            <a:r>
              <a:rPr sz="2400" lang="en"/>
              <a:t>What does each author stand to gain?</a:t>
            </a:r>
          </a:p>
          <a:p>
            <a:pPr rtl="0" lvl="1" indent="-381000" marL="914400">
              <a:spcBef>
                <a:spcPts val="0"/>
              </a:spcBef>
              <a:buClr>
                <a:schemeClr val="dk2"/>
              </a:buClr>
              <a:buSzPct val="80000"/>
              <a:buFont typeface="Arial"/>
              <a:buAutoNum type="alphaLcPeriod"/>
            </a:pPr>
            <a:r>
              <a:rPr lang="en"/>
              <a:t>Is he selling something?</a:t>
            </a:r>
          </a:p>
          <a:p>
            <a:pPr rtl="0" lvl="1" indent="-381000" marL="914400">
              <a:spcBef>
                <a:spcPts val="0"/>
              </a:spcBef>
              <a:buClr>
                <a:schemeClr val="dk2"/>
              </a:buClr>
              <a:buSzPct val="80000"/>
              <a:buFont typeface="Arial"/>
              <a:buAutoNum type="alphaLcPeriod"/>
            </a:pPr>
            <a:r>
              <a:rPr lang="en"/>
              <a:t>Who is benefiting from this information?</a:t>
            </a:r>
          </a:p>
          <a:p>
            <a:pPr lvl="0" indent="0" marL="0">
              <a:spcBef>
                <a:spcPts val="0"/>
              </a:spcBef>
              <a:buNone/>
            </a:pPr>
            <a:r>
              <a:rPr sz="2400" lang="en"/>
              <a:t>3. Are the authors presenting both sides of the issue?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